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013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773410" y="6139882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Generations are predicated by behaviours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I-Gen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We learn to rely on our friends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82" y="1621475"/>
            <a:ext cx="171810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Generations are rippling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What do you want?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Parenting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Impatience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100331" y="3553600"/>
            <a:ext cx="2663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Catchup - older generations are starting to look like younger generations 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133101" y="2905881"/>
            <a:ext cx="2936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Lower self esteem than previous generations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2803" y="4664304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We now need the approval of our peers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178502" y="3843099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Generations are clues on how you – lead, learn, train, sell, </a:t>
            </a:r>
          </a:p>
        </p:txBody>
      </p:sp>
      <p:sp>
        <p:nvSpPr>
          <p:cNvPr id="18" name="TextBox 17"/>
          <p:cNvSpPr txBox="1"/>
          <p:nvPr/>
        </p:nvSpPr>
        <p:spPr>
          <a:xfrm rot="1802322">
            <a:off x="2982710" y="3181661"/>
            <a:ext cx="266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Diversity (I-Gen)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27121" y="5005500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I’m not making an impact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635877" y="2050809"/>
            <a:ext cx="210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How do you form deep meaningful relationships?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E0120D-352A-4E9B-B3D8-62A666671611}"/>
              </a:ext>
            </a:extLst>
          </p:cNvPr>
          <p:cNvSpPr txBox="1"/>
          <p:nvPr/>
        </p:nvSpPr>
        <p:spPr>
          <a:xfrm>
            <a:off x="8661864" y="1266318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But you can’t really count on your friends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B32717-43AB-4233-8C80-CBBB8037A807}"/>
              </a:ext>
            </a:extLst>
          </p:cNvPr>
          <p:cNvSpPr txBox="1"/>
          <p:nvPr/>
        </p:nvSpPr>
        <p:spPr>
          <a:xfrm>
            <a:off x="8699837" y="2268923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What things really </a:t>
            </a:r>
            <a:r>
              <a:rPr lang="en-US" sz="2400" dirty="0" err="1">
                <a:solidFill>
                  <a:srgbClr val="7030A0"/>
                </a:solidFill>
              </a:rPr>
              <a:t>really</a:t>
            </a:r>
            <a:r>
              <a:rPr lang="en-US" sz="2400" dirty="0">
                <a:solidFill>
                  <a:srgbClr val="7030A0"/>
                </a:solidFill>
              </a:rPr>
              <a:t> matter to you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228E5B-872B-436A-985F-2558A3A09089}"/>
              </a:ext>
            </a:extLst>
          </p:cNvPr>
          <p:cNvSpPr txBox="1"/>
          <p:nvPr/>
        </p:nvSpPr>
        <p:spPr>
          <a:xfrm>
            <a:off x="8746602" y="3296992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What is real joy for you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8836A9-3692-43FF-AC46-79464AFF90D7}"/>
              </a:ext>
            </a:extLst>
          </p:cNvPr>
          <p:cNvSpPr txBox="1"/>
          <p:nvPr/>
        </p:nvSpPr>
        <p:spPr>
          <a:xfrm>
            <a:off x="8194014" y="3972505"/>
            <a:ext cx="3661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What is your corporate environment like – 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Balance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Working hard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Numbers v ling term life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confidence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F18BD-CB2E-4511-9C69-5038EFEFE51C}"/>
              </a:ext>
            </a:extLst>
          </p:cNvPr>
          <p:cNvSpPr txBox="1"/>
          <p:nvPr/>
        </p:nvSpPr>
        <p:spPr>
          <a:xfrm>
            <a:off x="2290703" y="5681261"/>
            <a:ext cx="592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don’t have the phone – you remove the temptation </a:t>
            </a:r>
            <a:endParaRPr lang="id-ID" dirty="0"/>
          </a:p>
        </p:txBody>
      </p:sp>
      <p:pic>
        <p:nvPicPr>
          <p:cNvPr id="2050" name="Picture 2" descr="Is it rude to use your phone at the table? | HowStuffWorks">
            <a:extLst>
              <a:ext uri="{FF2B5EF4-FFF2-40B4-BE49-F238E27FC236}">
                <a16:creationId xmlns:a16="http://schemas.microsoft.com/office/drawing/2014/main" id="{88C33A24-ACD4-4F72-A7C2-8FC54DB7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81" y="238859"/>
            <a:ext cx="2598466" cy="173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Do's and Don'ts of Cellphone Use">
            <a:extLst>
              <a:ext uri="{FF2B5EF4-FFF2-40B4-BE49-F238E27FC236}">
                <a16:creationId xmlns:a16="http://schemas.microsoft.com/office/drawing/2014/main" id="{8AE24FF1-4CD7-43AF-866E-5C209D02F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155" y="235121"/>
            <a:ext cx="2103532" cy="140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Work life balance?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Characteristics of your generation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Managing the multi-generational workplace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What events have changed the thinking of your generation?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I-Gen doesn’t see diversity until it is absent…..(diversity is what is normal to you)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46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I-Gen will have no context for going to the grocery store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To feel entitled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An entire generation going through high stress and then getting access to dopamine from social media ____________________________________________________________________________________________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293400" y="2445308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 Gen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generation brings something that is important and necessary.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52214" y="3408922"/>
            <a:ext cx="218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Generational strengths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1035853" y="4132654"/>
            <a:ext cx="160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hardwired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Different trajectories 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169144" y="392966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Problem solving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907139" y="2293921"/>
            <a:ext cx="1346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We put filters on things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72349" y="1123710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Pragmatic</a:t>
            </a:r>
            <a:r>
              <a:rPr lang="en-US" dirty="0">
                <a:solidFill>
                  <a:schemeClr val="accent6"/>
                </a:solidFill>
              </a:rPr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age restrictions on Social media? 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931144" y="4884260"/>
            <a:ext cx="109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Arduous and long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59550" y="1690018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Characteristics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E1D6B9-20D2-48E7-8833-0A862B432FEF}"/>
              </a:ext>
            </a:extLst>
          </p:cNvPr>
          <p:cNvSpPr txBox="1"/>
          <p:nvPr/>
        </p:nvSpPr>
        <p:spPr>
          <a:xfrm>
            <a:off x="9058913" y="2016692"/>
            <a:ext cx="264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Millennials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2C5F0D-B5F9-4427-8C48-0C034437A514}"/>
              </a:ext>
            </a:extLst>
          </p:cNvPr>
          <p:cNvSpPr txBox="1"/>
          <p:nvPr/>
        </p:nvSpPr>
        <p:spPr>
          <a:xfrm>
            <a:off x="9145437" y="5414687"/>
            <a:ext cx="182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Dealt a bad hand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BD6AB7-DC05-4EEB-A156-E36D46D0494C}"/>
              </a:ext>
            </a:extLst>
          </p:cNvPr>
          <p:cNvSpPr txBox="1"/>
          <p:nvPr/>
        </p:nvSpPr>
        <p:spPr>
          <a:xfrm rot="1010810">
            <a:off x="9221229" y="1421098"/>
            <a:ext cx="289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stereotype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D5BA0-6097-49B2-BF23-46331AD8494F}"/>
              </a:ext>
            </a:extLst>
          </p:cNvPr>
          <p:cNvSpPr txBox="1"/>
          <p:nvPr/>
        </p:nvSpPr>
        <p:spPr>
          <a:xfrm>
            <a:off x="9441519" y="4689321"/>
            <a:ext cx="140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Stress 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8B89D8-684A-4A23-9115-F851DBDE796F}"/>
              </a:ext>
            </a:extLst>
          </p:cNvPr>
          <p:cNvSpPr txBox="1"/>
          <p:nvPr/>
        </p:nvSpPr>
        <p:spPr>
          <a:xfrm>
            <a:off x="10737130" y="1538222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momentum</a:t>
            </a:r>
            <a:endParaRPr lang="id-ID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453" y="5330163"/>
            <a:ext cx="11125200" cy="571500"/>
          </a:xfrm>
        </p:spPr>
        <p:txBody>
          <a:bodyPr/>
          <a:lstStyle/>
          <a:p>
            <a:r>
              <a:rPr lang="en-US" dirty="0"/>
              <a:t>Christopher </a:t>
            </a:r>
            <a:r>
              <a:rPr lang="en-US" dirty="0" err="1"/>
              <a:t>bAUMAN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727" y="4475565"/>
            <a:ext cx="11125200" cy="914400"/>
          </a:xfrm>
        </p:spPr>
        <p:txBody>
          <a:bodyPr/>
          <a:lstStyle/>
          <a:p>
            <a:r>
              <a:rPr lang="en-US" dirty="0"/>
              <a:t>Conversation Class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68DF52-1274-4A96-93F1-85CCD93FDB27}"/>
              </a:ext>
            </a:extLst>
          </p:cNvPr>
          <p:cNvSpPr txBox="1"/>
          <p:nvPr/>
        </p:nvSpPr>
        <p:spPr>
          <a:xfrm rot="19977958">
            <a:off x="8421559" y="187163"/>
            <a:ext cx="33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Curious</a:t>
            </a:r>
            <a:endParaRPr lang="id-ID" sz="36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EB2FF1-C5C7-4B4D-AEBC-8312BD266D42}"/>
              </a:ext>
            </a:extLst>
          </p:cNvPr>
          <p:cNvSpPr txBox="1"/>
          <p:nvPr/>
        </p:nvSpPr>
        <p:spPr>
          <a:xfrm>
            <a:off x="1936545" y="-184569"/>
            <a:ext cx="5281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Value of art</a:t>
            </a:r>
          </a:p>
          <a:p>
            <a:endParaRPr lang="en-US" sz="6600" dirty="0">
              <a:solidFill>
                <a:schemeClr val="bg1"/>
              </a:solidFill>
            </a:endParaRPr>
          </a:p>
          <a:p>
            <a:endParaRPr lang="id-ID" sz="66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208F70-7D8F-4B8B-9A15-E0F46D15A2D9}"/>
              </a:ext>
            </a:extLst>
          </p:cNvPr>
          <p:cNvSpPr txBox="1"/>
          <p:nvPr/>
        </p:nvSpPr>
        <p:spPr>
          <a:xfrm>
            <a:off x="178596" y="5829064"/>
            <a:ext cx="7246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 text message feels good?</a:t>
            </a:r>
            <a:endParaRPr lang="id-ID" sz="4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Amazon.com: Dopamine: The Crucial Role of Dopamine in Our Brain ...">
            <a:extLst>
              <a:ext uri="{FF2B5EF4-FFF2-40B4-BE49-F238E27FC236}">
                <a16:creationId xmlns:a16="http://schemas.microsoft.com/office/drawing/2014/main" id="{4658E460-3A85-4EB0-8312-C6BB0D947B3B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r="761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9F9533-8C22-4546-A062-F7CF6DAFF028}"/>
              </a:ext>
            </a:extLst>
          </p:cNvPr>
          <p:cNvSpPr txBox="1"/>
          <p:nvPr/>
        </p:nvSpPr>
        <p:spPr>
          <a:xfrm>
            <a:off x="3912" y="3685219"/>
            <a:ext cx="4212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Addictive</a:t>
            </a:r>
            <a:endParaRPr lang="id-ID" sz="8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Social Media May Be More Harmful To Girls Than Boys, Study Finds">
            <a:extLst>
              <a:ext uri="{FF2B5EF4-FFF2-40B4-BE49-F238E27FC236}">
                <a16:creationId xmlns:a16="http://schemas.microsoft.com/office/drawing/2014/main" id="{27381AB1-1865-48B4-A1F6-96D87A9B5965}"/>
              </a:ext>
            </a:extLst>
          </p:cNvPr>
          <p:cNvPicPr>
            <a:picLocks noGrp="1" noChangeAspect="1" noChangeArrowheads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1" r="2174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78EAE9C-6A02-4BE6-A4B4-D9C23452362D}"/>
              </a:ext>
            </a:extLst>
          </p:cNvPr>
          <p:cNvSpPr txBox="1"/>
          <p:nvPr/>
        </p:nvSpPr>
        <p:spPr>
          <a:xfrm>
            <a:off x="4148914" y="4141117"/>
            <a:ext cx="421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Turn to social media</a:t>
            </a:r>
            <a:endParaRPr lang="id-ID" sz="3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6D7E8E-B7C8-477D-A3A8-282CA4B61499}"/>
              </a:ext>
            </a:extLst>
          </p:cNvPr>
          <p:cNvSpPr txBox="1"/>
          <p:nvPr/>
        </p:nvSpPr>
        <p:spPr>
          <a:xfrm>
            <a:off x="4184479" y="0"/>
            <a:ext cx="421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Stress</a:t>
            </a:r>
            <a:endParaRPr lang="id-ID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48450-1323-4B1F-B831-C8593ABFE79B}"/>
              </a:ext>
            </a:extLst>
          </p:cNvPr>
          <p:cNvSpPr txBox="1"/>
          <p:nvPr/>
        </p:nvSpPr>
        <p:spPr>
          <a:xfrm>
            <a:off x="8168640" y="5008658"/>
            <a:ext cx="3765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Temporary solutions</a:t>
            </a:r>
          </a:p>
          <a:p>
            <a:r>
              <a:rPr lang="en-US" dirty="0"/>
              <a:t>More FB = Higher depression</a:t>
            </a:r>
          </a:p>
          <a:p>
            <a:r>
              <a:rPr lang="en-US" dirty="0"/>
              <a:t>Imbalance (what is too much?)</a:t>
            </a:r>
          </a:p>
          <a:p>
            <a:r>
              <a:rPr lang="en-US" dirty="0"/>
              <a:t>Instant gratification</a:t>
            </a:r>
          </a:p>
          <a:p>
            <a:r>
              <a:rPr lang="en-US" dirty="0"/>
              <a:t>Social coping mechanisms (dating)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id-ID" dirty="0"/>
          </a:p>
        </p:txBody>
      </p:sp>
      <p:pic>
        <p:nvPicPr>
          <p:cNvPr id="1036" name="Picture 12" descr="Phones at the dinner table: U-M study explores attitudes ...">
            <a:extLst>
              <a:ext uri="{FF2B5EF4-FFF2-40B4-BE49-F238E27FC236}">
                <a16:creationId xmlns:a16="http://schemas.microsoft.com/office/drawing/2014/main" id="{A18590CB-D232-4424-982D-E68570ACDBFC}"/>
              </a:ext>
            </a:extLst>
          </p:cNvPr>
          <p:cNvPicPr>
            <a:picLocks noGrp="1" noChangeAspect="1" noChangeArrowheads="1"/>
          </p:cNvPicPr>
          <p:nvPr>
            <p:ph type="pic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2" r="217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16090</TotalTime>
  <Words>347</Words>
  <Application>Microsoft Office PowerPoint</Application>
  <PresentationFormat>Widescreen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I-Gen</vt:lpstr>
      <vt:lpstr>PowerPoint Presentation</vt:lpstr>
      <vt:lpstr>Conversation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67</cp:revision>
  <cp:lastPrinted>2017-02-28T03:55:47Z</cp:lastPrinted>
  <dcterms:created xsi:type="dcterms:W3CDTF">2016-07-23T10:44:08Z</dcterms:created>
  <dcterms:modified xsi:type="dcterms:W3CDTF">2020-05-18T04:58:37Z</dcterms:modified>
</cp:coreProperties>
</file>